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0" r:id="rId3"/>
    <p:sldId id="265" r:id="rId4"/>
    <p:sldId id="292" r:id="rId5"/>
    <p:sldId id="263" r:id="rId6"/>
    <p:sldId id="274" r:id="rId7"/>
    <p:sldId id="298" r:id="rId8"/>
    <p:sldId id="300" r:id="rId9"/>
    <p:sldId id="288" r:id="rId10"/>
    <p:sldId id="289" r:id="rId11"/>
    <p:sldId id="290" r:id="rId12"/>
    <p:sldId id="294" r:id="rId13"/>
    <p:sldId id="295" r:id="rId14"/>
    <p:sldId id="275" r:id="rId15"/>
    <p:sldId id="272" r:id="rId16"/>
    <p:sldId id="287" r:id="rId17"/>
    <p:sldId id="299" r:id="rId18"/>
    <p:sldId id="28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99"/>
    <a:srgbClr val="000066"/>
    <a:srgbClr val="0D182D"/>
    <a:srgbClr val="090262"/>
    <a:srgbClr val="003300"/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4" autoAdjust="0"/>
  </p:normalViewPr>
  <p:slideViewPr>
    <p:cSldViewPr>
      <p:cViewPr>
        <p:scale>
          <a:sx n="82" d="100"/>
          <a:sy n="82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7D6D-060A-402F-B5D8-A8466E79E4DA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DABF0-833C-4F53-B9B9-12F2EB32AEA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94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DABF0-833C-4F53-B9B9-12F2EB32AEA1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83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DABF0-833C-4F53-B9B9-12F2EB32AEA1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19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F998F2-393B-4980-BA10-D80D34D993D9}" type="datetimeFigureOut">
              <a:rPr lang="sk-SK" smtClean="0"/>
              <a:pPr/>
              <a:t>5. 11. 2021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0EEA7D-20E9-488D-9255-509E6D581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dmj.sk/" TargetMode="External"/><Relationship Id="rId2" Type="http://schemas.openxmlformats.org/officeDocument/2006/relationships/hyperlink" Target="mailto:jkonarikova@oadmj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9" y="23298"/>
            <a:ext cx="8717861" cy="64079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139903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ln w="190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Obchodná akadémia Dušana Metoda Janotu  Čadca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24744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k-SK" sz="4000" b="1" dirty="0" smtClean="0"/>
              <a:t>Súťaže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2242592" cy="792088"/>
          </a:xfrm>
        </p:spPr>
        <p:txBody>
          <a:bodyPr/>
          <a:lstStyle/>
          <a:p>
            <a:pPr marL="64008" indent="0">
              <a:buNone/>
            </a:pPr>
            <a:r>
              <a:rPr lang="sk-SK" b="1" dirty="0" smtClean="0">
                <a:solidFill>
                  <a:srgbClr val="000099"/>
                </a:solidFill>
              </a:rPr>
              <a:t>Odborné</a:t>
            </a:r>
          </a:p>
          <a:p>
            <a:pPr>
              <a:buNone/>
            </a:pPr>
            <a:endParaRPr lang="sk-SK" dirty="0">
              <a:solidFill>
                <a:srgbClr val="000099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9552" y="3037276"/>
            <a:ext cx="1800200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rgbClr val="09026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SOČ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9552" y="3676382"/>
            <a:ext cx="2160240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9026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 Mladý účtovník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39552" y="1916832"/>
            <a:ext cx="1872208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9026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Veľtrh cvičných firiem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563888" y="1290826"/>
            <a:ext cx="19793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dirty="0" smtClean="0">
                <a:solidFill>
                  <a:srgbClr val="000099"/>
                </a:solidFill>
              </a:rPr>
              <a:t> Športové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3203813" y="3716717"/>
            <a:ext cx="26642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Bedminton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3203848" y="1916832"/>
            <a:ext cx="3024336" cy="369332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Kalokagatia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3203848" y="2544263"/>
            <a:ext cx="273630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Volejbal</a:t>
            </a:r>
          </a:p>
        </p:txBody>
      </p:sp>
      <p:sp>
        <p:nvSpPr>
          <p:cNvPr id="24" name="Obdĺžnik 23"/>
          <p:cNvSpPr/>
          <p:nvPr/>
        </p:nvSpPr>
        <p:spPr>
          <a:xfrm>
            <a:off x="3203848" y="3172326"/>
            <a:ext cx="2592288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Florbal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3203848" y="4299432"/>
            <a:ext cx="295232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Basketbal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6549846" y="1218818"/>
            <a:ext cx="2198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>
                <a:solidFill>
                  <a:srgbClr val="000099"/>
                </a:solidFill>
              </a:rPr>
              <a:t> Jazykové</a:t>
            </a:r>
            <a:endParaRPr lang="sk-SK" sz="3000" b="1" dirty="0">
              <a:solidFill>
                <a:srgbClr val="000099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6286512" y="46434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6215074" y="47148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6749055" y="1917195"/>
            <a:ext cx="180020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rgbClr val="09026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Jazykové olympiády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6749055" y="2913595"/>
            <a:ext cx="180020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rgbClr val="09026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Angličtinár roka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04" y="3989219"/>
            <a:ext cx="2410938" cy="1810396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8" name="Picture 2" descr="C:\Users\užívateľ\Desktop\2021kal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08" y="4692433"/>
            <a:ext cx="2902768" cy="21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5" y="4086049"/>
            <a:ext cx="2592287" cy="1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žívateľ\Desktop\Jitka\Brožúra\OA DMJ Čadca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05324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9" grpId="0" animBg="1"/>
      <p:bldP spid="15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86409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k-SK" sz="4000" b="1" dirty="0" smtClean="0"/>
              <a:t>Exkurzie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373436"/>
            <a:ext cx="1866874" cy="57606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>
                  <a:noFill/>
                </a:ln>
                <a:solidFill>
                  <a:srgbClr val="000099"/>
                </a:solidFill>
              </a:rPr>
              <a:t>Literárne</a:t>
            </a:r>
            <a:endParaRPr lang="sk-SK" b="1" dirty="0" smtClean="0">
              <a:solidFill>
                <a:srgbClr val="000099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706683" y="4499828"/>
            <a:ext cx="1368152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Orava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312" y="4525869"/>
            <a:ext cx="222083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BlokTextu 11"/>
          <p:cNvSpPr txBox="1"/>
          <p:nvPr/>
        </p:nvSpPr>
        <p:spPr>
          <a:xfrm>
            <a:off x="323528" y="2830870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>
                <a:solidFill>
                  <a:srgbClr val="000099"/>
                </a:solidFill>
              </a:rPr>
              <a:t>Odborné</a:t>
            </a:r>
            <a:endParaRPr lang="sk-SK" sz="3000" b="1" dirty="0">
              <a:solidFill>
                <a:srgbClr val="000099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332980" y="2646008"/>
            <a:ext cx="2703516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Exkurzie do rôznych výrobných podnikov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586117" y="3815559"/>
            <a:ext cx="2664296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Kysucké pekárne Čadca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605031" y="1784233"/>
            <a:ext cx="2664296" cy="30777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Okrasa Čadca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83568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323528" y="209201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>
                <a:solidFill>
                  <a:srgbClr val="000099"/>
                </a:solidFill>
              </a:rPr>
              <a:t>Dejepisné</a:t>
            </a:r>
            <a:endParaRPr lang="sk-SK" sz="3000" b="1" dirty="0">
              <a:solidFill>
                <a:srgbClr val="000099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665" y="1196752"/>
            <a:ext cx="22593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lokTextu 22"/>
          <p:cNvSpPr txBox="1"/>
          <p:nvPr/>
        </p:nvSpPr>
        <p:spPr>
          <a:xfrm>
            <a:off x="5364088" y="1255013"/>
            <a:ext cx="223224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NR SR Bratislava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18844" y="2237118"/>
            <a:ext cx="288032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Oswienčim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607576" y="3292339"/>
            <a:ext cx="1440160" cy="5232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Mincovňa Kremnica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251520" y="366173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99"/>
                </a:solidFill>
              </a:rPr>
              <a:t> </a:t>
            </a:r>
            <a:r>
              <a:rPr lang="sk-SK" sz="3000" b="1" dirty="0" smtClean="0">
                <a:solidFill>
                  <a:srgbClr val="000099"/>
                </a:solidFill>
              </a:rPr>
              <a:t>Jazykovo-</a:t>
            </a:r>
            <a:r>
              <a:rPr lang="sk-SK" sz="3000" dirty="0" smtClean="0">
                <a:solidFill>
                  <a:srgbClr val="000099"/>
                </a:solidFill>
              </a:rPr>
              <a:t>    </a:t>
            </a:r>
          </a:p>
          <a:p>
            <a:r>
              <a:rPr lang="sk-SK" sz="3000" dirty="0" smtClean="0">
                <a:solidFill>
                  <a:srgbClr val="000099"/>
                </a:solidFill>
              </a:rPr>
              <a:t> </a:t>
            </a:r>
            <a:r>
              <a:rPr lang="sk-SK" sz="3000" b="1" dirty="0" smtClean="0">
                <a:solidFill>
                  <a:srgbClr val="000099"/>
                </a:solidFill>
              </a:rPr>
              <a:t>poznávacie</a:t>
            </a:r>
            <a:endParaRPr lang="sk-SK" sz="3000" b="1" dirty="0">
              <a:solidFill>
                <a:srgbClr val="000099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7596336" y="5436427"/>
            <a:ext cx="1332656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Vianočná Viedeň</a:t>
            </a:r>
          </a:p>
          <a:p>
            <a:r>
              <a:rPr lang="sk-SK" sz="1600" dirty="0" smtClean="0">
                <a:solidFill>
                  <a:schemeClr val="bg1"/>
                </a:solidFill>
              </a:rPr>
              <a:t>Anglicko - Škótsko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6937179" y="4886698"/>
            <a:ext cx="1701105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Praha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748" y="1201626"/>
            <a:ext cx="2556284" cy="170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095" y="1669451"/>
            <a:ext cx="25551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920" y="2092010"/>
            <a:ext cx="2524670" cy="20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8129" y="2838169"/>
            <a:ext cx="2744851" cy="195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7365" y="3801053"/>
            <a:ext cx="3024336" cy="16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5276" y="4169565"/>
            <a:ext cx="24842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6" y="4658217"/>
            <a:ext cx="2216965" cy="137854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869160"/>
            <a:ext cx="2444338" cy="15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18844" y="5428999"/>
            <a:ext cx="1645714" cy="137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5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/>
      <p:bldP spid="14" grpId="0" animBg="1"/>
      <p:bldP spid="18" grpId="0" animBg="1"/>
      <p:bldP spid="19" grpId="0" animBg="1"/>
      <p:bldP spid="17" grpId="0"/>
      <p:bldP spid="23" grpId="0" animBg="1"/>
      <p:bldP spid="24" grpId="0" animBg="1"/>
      <p:bldP spid="25" grpId="0" animBg="1"/>
      <p:bldP spid="26" grpId="0"/>
      <p:bldP spid="28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sk-SK" b="1" dirty="0" smtClean="0"/>
              <a:t>Zahraničné stáže žiakov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" y="1412775"/>
            <a:ext cx="7286380" cy="375463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78"/>
            <a:ext cx="3635896" cy="27269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31" y="4149080"/>
            <a:ext cx="3611893" cy="27089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40360"/>
            <a:ext cx="2736303" cy="364840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927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Týždeň s lektormi z Veľkej Británie (</a:t>
            </a:r>
            <a:r>
              <a:rPr lang="sk-SK" sz="4000" b="1" dirty="0" err="1" smtClean="0"/>
              <a:t>Talk</a:t>
            </a:r>
            <a:r>
              <a:rPr lang="sk-SK" sz="4000" b="1" dirty="0" smtClean="0"/>
              <a:t> - </a:t>
            </a:r>
            <a:r>
              <a:rPr lang="sk-SK" sz="4000" b="1" dirty="0" err="1" smtClean="0"/>
              <a:t>Talk</a:t>
            </a:r>
            <a:r>
              <a:rPr lang="sk-SK" sz="4000" b="1" dirty="0" smtClean="0"/>
              <a:t>)</a:t>
            </a:r>
            <a:endParaRPr lang="sk-SK" sz="4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82775"/>
            <a:ext cx="8128000" cy="45720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22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78050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sk-SK" b="1" dirty="0" smtClean="0"/>
              <a:t>Stravovanie v ŠJ 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943436"/>
            <a:ext cx="8280920" cy="1341548"/>
          </a:xfrm>
        </p:spPr>
        <p:txBody>
          <a:bodyPr>
            <a:normAutofit fontScale="92500" lnSpcReduction="20000"/>
          </a:bodyPr>
          <a:lstStyle/>
          <a:p>
            <a:pPr marL="448056" indent="-384048" algn="l">
              <a:spcBef>
                <a:spcPct val="20000"/>
              </a:spcBef>
              <a:buFont typeface="Wingdings 2"/>
              <a:buChar char=""/>
            </a:pPr>
            <a:r>
              <a:rPr lang="sk-SK" sz="3200" b="1" dirty="0">
                <a:solidFill>
                  <a:srgbClr val="000099"/>
                </a:solidFill>
              </a:rPr>
              <a:t>stravný lístok –1,71€  </a:t>
            </a:r>
          </a:p>
          <a:p>
            <a:pPr marL="448056" indent="-384048" algn="l">
              <a:spcBef>
                <a:spcPct val="20000"/>
              </a:spcBef>
              <a:buFont typeface="Wingdings 2"/>
              <a:buChar char=""/>
            </a:pPr>
            <a:r>
              <a:rPr lang="sk-SK" sz="3200" b="1" dirty="0">
                <a:solidFill>
                  <a:srgbClr val="000099"/>
                </a:solidFill>
              </a:rPr>
              <a:t>elektronická platba i </a:t>
            </a:r>
            <a:r>
              <a:rPr lang="sk-SK" sz="3200" b="1" dirty="0" smtClean="0">
                <a:solidFill>
                  <a:srgbClr val="000099"/>
                </a:solidFill>
              </a:rPr>
              <a:t>objednávanie obedov</a:t>
            </a:r>
            <a:endParaRPr lang="sk-SK" sz="3200" b="1" dirty="0">
              <a:solidFill>
                <a:srgbClr val="000099"/>
              </a:solidFill>
            </a:endParaRPr>
          </a:p>
          <a:p>
            <a:pPr algn="l"/>
            <a:endParaRPr lang="sk-SK" b="1" dirty="0">
              <a:solidFill>
                <a:srgbClr val="00B0F0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46" y="3429000"/>
            <a:ext cx="3810000" cy="187220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5301208"/>
            <a:ext cx="1985797" cy="13453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52" y="4570664"/>
            <a:ext cx="2024096" cy="137405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852512"/>
          </a:xfrm>
          <a:ln w="952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sk-SK" b="1" dirty="0" smtClean="0"/>
              <a:t>Žiacka školská rada</a:t>
            </a:r>
            <a:endParaRPr lang="sk-SK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4" name="Picture 2" descr="C:\Users\užívateľ\Desktop\2021piskvo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1844824"/>
            <a:ext cx="6820722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žívateľ\Desktop\2021piskvor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28" y="4665599"/>
            <a:ext cx="31508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548681"/>
            <a:ext cx="8062912" cy="64807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Charitatívne aktivity</a:t>
            </a:r>
            <a:endParaRPr lang="sk-SK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3312368" cy="273630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BlokTextu 4"/>
          <p:cNvSpPr txBox="1"/>
          <p:nvPr/>
        </p:nvSpPr>
        <p:spPr>
          <a:xfrm>
            <a:off x="683568" y="1772816"/>
            <a:ext cx="23762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99"/>
                </a:solidFill>
              </a:rPr>
              <a:t>Deň nezábudiek</a:t>
            </a:r>
            <a:endParaRPr lang="sk-SK" dirty="0">
              <a:solidFill>
                <a:srgbClr val="00009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6" name="Picture 2" descr="C:\Users\užívateľ\Desktop\2021pastelk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4113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žívateľ\Desktop\Jitka\baner_obchodna_akadem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58" y="1310162"/>
            <a:ext cx="2592288" cy="5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6" y="1551875"/>
            <a:ext cx="3257245" cy="521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Ukončenie štúdia - stužková</a:t>
            </a:r>
            <a:endParaRPr lang="sk-SK" sz="36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14" y="1882775"/>
            <a:ext cx="6851771" cy="457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144" y="508366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7020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6912768" cy="216024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       Ďakujeme za    pozornosť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6624736" cy="19442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sz="2600" b="1" dirty="0" smtClean="0">
                <a:solidFill>
                  <a:srgbClr val="000099"/>
                </a:solidFill>
              </a:rPr>
              <a:t>Kontakt:</a:t>
            </a:r>
          </a:p>
          <a:p>
            <a:pPr algn="ctr"/>
            <a:r>
              <a:rPr lang="sk-SK" sz="2600" b="1" dirty="0" smtClean="0">
                <a:solidFill>
                  <a:srgbClr val="000099"/>
                </a:solidFill>
              </a:rPr>
              <a:t>Tel.: 041/433 21 03, 041/433 21 06</a:t>
            </a:r>
          </a:p>
          <a:p>
            <a:pPr algn="ctr"/>
            <a:r>
              <a:rPr lang="sk-SK" sz="2600" b="1" dirty="0" smtClean="0">
                <a:solidFill>
                  <a:srgbClr val="000099"/>
                </a:solidFill>
              </a:rPr>
              <a:t>E-mail: </a:t>
            </a:r>
            <a:r>
              <a:rPr lang="sk-SK" sz="2600" b="1" dirty="0" err="1" smtClean="0">
                <a:solidFill>
                  <a:srgbClr val="CC9900"/>
                </a:solidFill>
              </a:rPr>
              <a:t>j</a:t>
            </a:r>
            <a:r>
              <a:rPr lang="sk-SK" sz="2600" b="1" dirty="0" err="1" smtClean="0">
                <a:solidFill>
                  <a:srgbClr val="00B0F0"/>
                </a:solidFill>
                <a:hlinkClick r:id="rId2"/>
              </a:rPr>
              <a:t>konarikova@oadmj.sk</a:t>
            </a:r>
            <a:endParaRPr lang="sk-SK" sz="2600" b="1" dirty="0" smtClean="0">
              <a:solidFill>
                <a:srgbClr val="00B0F0"/>
              </a:solidFill>
            </a:endParaRPr>
          </a:p>
          <a:p>
            <a:pPr algn="ctr"/>
            <a:r>
              <a:rPr lang="sk-SK" sz="2600" b="1" dirty="0" smtClean="0">
                <a:solidFill>
                  <a:srgbClr val="00B0F0"/>
                </a:solidFill>
              </a:rPr>
              <a:t> </a:t>
            </a:r>
            <a:r>
              <a:rPr lang="sk-SK" sz="2600" b="1" dirty="0" err="1" smtClean="0">
                <a:solidFill>
                  <a:srgbClr val="000099"/>
                </a:solidFill>
                <a:hlinkClick r:id="rId3"/>
              </a:rPr>
              <a:t>www.oadmj.sk</a:t>
            </a:r>
            <a:endParaRPr lang="sk-SK" sz="2600" b="1" dirty="0">
              <a:solidFill>
                <a:srgbClr val="000099"/>
              </a:solidFill>
            </a:endParaRPr>
          </a:p>
          <a:p>
            <a:pPr algn="ctr"/>
            <a:r>
              <a:rPr lang="sk-SK" sz="2600" b="1" dirty="0" err="1" smtClean="0">
                <a:solidFill>
                  <a:srgbClr val="000099"/>
                </a:solidFill>
              </a:rPr>
              <a:t>Instagram</a:t>
            </a:r>
            <a:r>
              <a:rPr lang="sk-SK" sz="2600" b="1" dirty="0" smtClean="0">
                <a:solidFill>
                  <a:srgbClr val="000099"/>
                </a:solidFill>
              </a:rPr>
              <a:t>: </a:t>
            </a:r>
            <a:r>
              <a:rPr lang="sk-SK" sz="2600" b="1" dirty="0" err="1" smtClean="0">
                <a:solidFill>
                  <a:srgbClr val="000099"/>
                </a:solidFill>
              </a:rPr>
              <a:t>obchodna.akademia.dmj.cadca</a:t>
            </a:r>
            <a:endParaRPr lang="sk-SK" sz="2600" b="1" dirty="0" smtClean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4651"/>
            <a:ext cx="3096344" cy="20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 descr="C:\Users\užívateľ\Desktop\Jitka\Asset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5041448"/>
            <a:ext cx="2880320" cy="16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287" y="116632"/>
            <a:ext cx="4176713" cy="14398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k-SK" sz="4000" b="1" dirty="0" smtClean="0">
                <a:ln w="190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Zameranie       a cieľ štúdia</a:t>
            </a:r>
            <a:endParaRPr lang="sk-SK" sz="4000" b="1" dirty="0">
              <a:ln w="190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1813130"/>
            <a:ext cx="8062913" cy="351039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090262"/>
                </a:solidFill>
              </a:rPr>
              <a:t>Škola ekonomického  a jazykového                    zamerania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090262"/>
                </a:solidFill>
              </a:rPr>
              <a:t>Príprava vzdelaných žiakov pre štúdium na vysokej škole, zručných administratívnych zamestnancov, schopných manažérov, úspešných podnikateľov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k-SK" sz="2800" b="1" u="sng" dirty="0">
                <a:solidFill>
                  <a:srgbClr val="090262"/>
                </a:solidFill>
              </a:rPr>
              <a:t>B</a:t>
            </a:r>
            <a:r>
              <a:rPr lang="sk-SK" sz="2800" b="1" u="sng" dirty="0" smtClean="0">
                <a:solidFill>
                  <a:srgbClr val="090262"/>
                </a:solidFill>
              </a:rPr>
              <a:t>ezbariérová škola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090262"/>
                </a:solidFill>
              </a:rPr>
              <a:t>Cvičná škola </a:t>
            </a:r>
          </a:p>
          <a:p>
            <a:pPr algn="l"/>
            <a:endParaRPr lang="sk-SK" b="1" dirty="0" smtClean="0">
              <a:solidFill>
                <a:srgbClr val="090262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84" y="3789040"/>
            <a:ext cx="2301720" cy="306896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97913"/>
            <a:ext cx="2810848" cy="206008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Users\užívateľ\Desktop\Logá\logo_cvicna skola_fhv z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3520"/>
            <a:ext cx="3635895" cy="11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7099" y="332656"/>
            <a:ext cx="5108997" cy="923925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k-SK" sz="4000" b="1" dirty="0" smtClean="0"/>
              <a:t>Študijné odbory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87338" y="2133600"/>
            <a:ext cx="8856662" cy="3986213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3100" b="1" dirty="0" smtClean="0">
                <a:solidFill>
                  <a:srgbClr val="090262"/>
                </a:solidFill>
              </a:rPr>
              <a:t>4–ročný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 smtClean="0">
                <a:solidFill>
                  <a:srgbClr val="090262"/>
                </a:solidFill>
              </a:rPr>
              <a:t>  6317 M  obchodná akadémia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 smtClean="0">
                <a:solidFill>
                  <a:srgbClr val="090262"/>
                </a:solidFill>
              </a:rPr>
              <a:t>  v šk. roku 2022/2023 – </a:t>
            </a:r>
            <a:r>
              <a:rPr lang="sk-SK" sz="3100" b="1" dirty="0" smtClean="0">
                <a:solidFill>
                  <a:srgbClr val="090262"/>
                </a:solidFill>
              </a:rPr>
              <a:t>46 žiakov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>
                <a:solidFill>
                  <a:srgbClr val="090262"/>
                </a:solidFill>
              </a:rPr>
              <a:t> </a:t>
            </a:r>
            <a:r>
              <a:rPr lang="sk-SK" sz="3100" dirty="0" smtClean="0">
                <a:solidFill>
                  <a:srgbClr val="090262"/>
                </a:solidFill>
              </a:rPr>
              <a:t> pre žiakov 9. ročníka ZŠ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>
                <a:solidFill>
                  <a:srgbClr val="090262"/>
                </a:solidFill>
              </a:rPr>
              <a:t> </a:t>
            </a:r>
            <a:r>
              <a:rPr lang="sk-SK" sz="3100" dirty="0" smtClean="0">
                <a:solidFill>
                  <a:srgbClr val="090262"/>
                </a:solidFill>
              </a:rPr>
              <a:t> prijímacie skúšky: </a:t>
            </a:r>
            <a:r>
              <a:rPr lang="sk-SK" sz="3100" b="1" dirty="0" smtClean="0">
                <a:solidFill>
                  <a:srgbClr val="090262"/>
                </a:solidFill>
              </a:rPr>
              <a:t>SJL a MAT</a:t>
            </a:r>
          </a:p>
          <a:p>
            <a:pPr lvl="1" algn="l"/>
            <a:endParaRPr lang="sk-SK" sz="3100" dirty="0" smtClean="0">
              <a:solidFill>
                <a:srgbClr val="000099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sk-SK" sz="3100" dirty="0" smtClean="0">
                <a:solidFill>
                  <a:srgbClr val="000099"/>
                </a:solidFill>
              </a:rPr>
              <a:t> </a:t>
            </a:r>
            <a:r>
              <a:rPr lang="sk-SK" sz="3100" b="1" dirty="0" smtClean="0">
                <a:solidFill>
                  <a:srgbClr val="090262"/>
                </a:solidFill>
              </a:rPr>
              <a:t>5-ročný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 smtClean="0">
                <a:solidFill>
                  <a:srgbClr val="000099"/>
                </a:solidFill>
              </a:rPr>
              <a:t> </a:t>
            </a:r>
            <a:r>
              <a:rPr lang="sk-SK" sz="3100" dirty="0" smtClean="0">
                <a:solidFill>
                  <a:srgbClr val="090262"/>
                </a:solidFill>
              </a:rPr>
              <a:t>6317 M 74  obchodná akadémia –bilingválne  štúdium (slovensko-anglické) 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 smtClean="0">
                <a:solidFill>
                  <a:srgbClr val="090262"/>
                </a:solidFill>
              </a:rPr>
              <a:t> v </a:t>
            </a:r>
            <a:r>
              <a:rPr lang="sk-SK" sz="3100" dirty="0">
                <a:solidFill>
                  <a:srgbClr val="090262"/>
                </a:solidFill>
              </a:rPr>
              <a:t>šk. roku </a:t>
            </a:r>
            <a:r>
              <a:rPr lang="sk-SK" sz="3100" dirty="0" smtClean="0">
                <a:solidFill>
                  <a:srgbClr val="090262"/>
                </a:solidFill>
              </a:rPr>
              <a:t>2022/2023 – </a:t>
            </a:r>
            <a:r>
              <a:rPr lang="sk-SK" sz="3100" b="1" dirty="0" smtClean="0">
                <a:solidFill>
                  <a:srgbClr val="090262"/>
                </a:solidFill>
              </a:rPr>
              <a:t>24 žiakov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 smtClean="0">
                <a:solidFill>
                  <a:srgbClr val="090262"/>
                </a:solidFill>
              </a:rPr>
              <a:t> pre žiakov 8. a 9. ročníka ZŠ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sk-SK" sz="3100" dirty="0">
                <a:solidFill>
                  <a:srgbClr val="090262"/>
                </a:solidFill>
              </a:rPr>
              <a:t> </a:t>
            </a:r>
            <a:r>
              <a:rPr lang="sk-SK" sz="3100" dirty="0" smtClean="0">
                <a:solidFill>
                  <a:srgbClr val="090262"/>
                </a:solidFill>
              </a:rPr>
              <a:t>prijímacie skúšky: </a:t>
            </a:r>
            <a:r>
              <a:rPr lang="sk-SK" sz="3100" b="1" dirty="0" smtClean="0">
                <a:solidFill>
                  <a:srgbClr val="090262"/>
                </a:solidFill>
              </a:rPr>
              <a:t>ANJ</a:t>
            </a:r>
            <a:endParaRPr lang="sk-SK" sz="3100" b="1" dirty="0">
              <a:solidFill>
                <a:srgbClr val="09026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476672"/>
            <a:ext cx="9143999" cy="1152128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sk-SK" sz="4000" b="1" dirty="0" smtClean="0"/>
              <a:t>Doklad o dosiahnutom vzdelaní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87338" y="2132856"/>
            <a:ext cx="8856662" cy="432048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0066"/>
                </a:solidFill>
              </a:rPr>
              <a:t>vysvedčenie</a:t>
            </a:r>
            <a:r>
              <a:rPr lang="sk-SK" b="1" dirty="0" smtClean="0">
                <a:solidFill>
                  <a:srgbClr val="000066"/>
                </a:solidFill>
              </a:rPr>
              <a:t> </a:t>
            </a:r>
            <a:r>
              <a:rPr lang="sk-SK" dirty="0" smtClean="0">
                <a:solidFill>
                  <a:srgbClr val="000066"/>
                </a:solidFill>
              </a:rPr>
              <a:t>o</a:t>
            </a:r>
            <a:r>
              <a:rPr lang="sk-SK" b="1" dirty="0" smtClean="0">
                <a:solidFill>
                  <a:srgbClr val="000066"/>
                </a:solidFill>
              </a:rPr>
              <a:t> maturitnej skúške</a:t>
            </a:r>
            <a:endParaRPr lang="sk-SK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0066"/>
                </a:solidFill>
              </a:rPr>
              <a:t>vysvedčenie o </a:t>
            </a:r>
            <a:r>
              <a:rPr lang="sk-SK" b="1" dirty="0" smtClean="0">
                <a:solidFill>
                  <a:srgbClr val="000066"/>
                </a:solidFill>
              </a:rPr>
              <a:t>štátnej</a:t>
            </a:r>
            <a:r>
              <a:rPr lang="sk-SK" dirty="0" smtClean="0">
                <a:solidFill>
                  <a:srgbClr val="000066"/>
                </a:solidFill>
              </a:rPr>
              <a:t> základnej a odbornej jazykovej skúške (absolventi BŠ)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000066"/>
                </a:solidFill>
              </a:rPr>
              <a:t>v</a:t>
            </a:r>
            <a:r>
              <a:rPr lang="sk-SK" dirty="0" smtClean="0">
                <a:solidFill>
                  <a:srgbClr val="000066"/>
                </a:solidFill>
              </a:rPr>
              <a:t>ysvedčenie o </a:t>
            </a:r>
            <a:r>
              <a:rPr lang="sk-SK" b="1" dirty="0" smtClean="0">
                <a:solidFill>
                  <a:srgbClr val="000066"/>
                </a:solidFill>
              </a:rPr>
              <a:t>štátnej</a:t>
            </a:r>
            <a:r>
              <a:rPr lang="sk-SK" dirty="0" smtClean="0">
                <a:solidFill>
                  <a:srgbClr val="000066"/>
                </a:solidFill>
              </a:rPr>
              <a:t> skúške z písania a spracovania textu na počítači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000066"/>
                </a:solidFill>
              </a:rPr>
              <a:t>d</a:t>
            </a:r>
            <a:r>
              <a:rPr lang="sk-SK" dirty="0" smtClean="0">
                <a:solidFill>
                  <a:srgbClr val="000066"/>
                </a:solidFill>
              </a:rPr>
              <a:t>oložka k vysvedčeniu o absolvovaní cvičnej firmy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000066"/>
                </a:solidFill>
              </a:rPr>
              <a:t>r</a:t>
            </a:r>
            <a:r>
              <a:rPr lang="sk-SK" dirty="0" smtClean="0">
                <a:solidFill>
                  <a:srgbClr val="000066"/>
                </a:solidFill>
              </a:rPr>
              <a:t>ôzne odborné a jazykové certifikáty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solidFill>
                <a:srgbClr val="090262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809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vert="wordArtVert">
            <a:noAutofit/>
          </a:bodyPr>
          <a:lstStyle/>
          <a:p>
            <a:r>
              <a:rPr lang="sk-SK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</a:rPr>
              <a:t>Predmety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1694826" cy="3017520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>
            <a:norm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Všeobecno- vzdelávacie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403648" y="3501008"/>
            <a:ext cx="1694826" cy="3017520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vert="horz"/>
          <a:lstStyle/>
          <a:p>
            <a:r>
              <a:rPr lang="sk-SK" b="1" dirty="0" smtClean="0">
                <a:solidFill>
                  <a:srgbClr val="000099"/>
                </a:solidFill>
              </a:rPr>
              <a:t>Odborné</a:t>
            </a:r>
            <a:endParaRPr lang="sk-SK" b="1" dirty="0">
              <a:solidFill>
                <a:srgbClr val="000099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75856" y="290732"/>
            <a:ext cx="5604374" cy="3017520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Slovenský jazyk a literatúra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Cudzie jazyky</a:t>
            </a:r>
          </a:p>
          <a:p>
            <a:pPr>
              <a:buNone/>
            </a:pPr>
            <a:r>
              <a:rPr lang="sk-SK" dirty="0" smtClean="0">
                <a:solidFill>
                  <a:srgbClr val="000099"/>
                </a:solidFill>
              </a:rPr>
              <a:t>    (anglický, nemecký)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Matematika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Telesná výchova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Občianska náuka</a:t>
            </a:r>
            <a:endParaRPr lang="sk-SK" dirty="0">
              <a:solidFill>
                <a:srgbClr val="000099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275856" y="3427124"/>
            <a:ext cx="5604374" cy="3017520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Ekonomika a právo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Účtovníctvo a dane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Tovaroznalectvo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Hospodárska korešpondencia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Cvičenia vo fiktívnej firme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Aplikovaná ekonómia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solidFill>
                  <a:srgbClr val="000099"/>
                </a:solidFill>
              </a:rPr>
              <a:t>Aplikovaná informatika</a:t>
            </a:r>
            <a:endParaRPr lang="sk-SK" dirty="0">
              <a:solidFill>
                <a:srgbClr val="00009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2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7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7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2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k-SK" sz="4000" b="1" dirty="0" smtClean="0"/>
              <a:t>CERTIFIKÁT ZNAČKY KVALITY</a:t>
            </a:r>
            <a:endParaRPr lang="sk-SK" sz="40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616624" cy="385204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832648" y="2060848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>
              <a:solidFill>
                <a:srgbClr val="000066"/>
              </a:solidFill>
            </a:endParaRPr>
          </a:p>
          <a:p>
            <a:endParaRPr lang="sk-SK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0066"/>
                </a:solidFill>
              </a:rPr>
              <a:t>Iniciatíva Európskej komisie pre inovatívne jazykové projekty</a:t>
            </a:r>
          </a:p>
          <a:p>
            <a:endParaRPr lang="sk-SK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rgbClr val="000066"/>
                </a:solidFill>
              </a:rPr>
              <a:t>Inovatívny prístup                        k výučbe cudzieho jazyka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Úspechy školy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/>
              <a:t>Hodnotenie školy INEKO SOŠ – škola s </a:t>
            </a:r>
            <a:r>
              <a:rPr lang="sk-SK" sz="2400" u="sng" dirty="0" smtClean="0"/>
              <a:t>výbornými </a:t>
            </a:r>
            <a:r>
              <a:rPr lang="sk-SK" sz="2400" dirty="0" smtClean="0"/>
              <a:t>výsledkami žiakov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Hodnotenie NUCEM: T9 – MS „</a:t>
            </a:r>
            <a:r>
              <a:rPr lang="sk-SK" sz="2400" u="sng" smtClean="0"/>
              <a:t>Dlhodobo</a:t>
            </a:r>
            <a:r>
              <a:rPr lang="sk-SK" sz="2400" smtClean="0"/>
              <a:t> </a:t>
            </a:r>
            <a:r>
              <a:rPr lang="sk-SK" sz="2400" smtClean="0"/>
              <a:t>nad </a:t>
            </a:r>
            <a:r>
              <a:rPr lang="sk-SK" sz="2400" dirty="0" smtClean="0"/>
              <a:t>úrovňou očakávania“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Ocenenie „Olympijská škola roka“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Ocenenie „Štúrovo pero“ – za študentský časopis MIKS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Ocenenie  - cena kvality vo vyučovaní cudzích jazykov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65104"/>
            <a:ext cx="5197693" cy="23762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796" y="461147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5221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b="1" dirty="0" smtClean="0"/>
              <a:t>Lektori na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pPr marL="64008" indent="0">
              <a:buNone/>
            </a:pPr>
            <a:r>
              <a:rPr lang="sk-SK" sz="3200" b="1" dirty="0"/>
              <a:t>ASISTENTKA z USA</a:t>
            </a:r>
            <a:endParaRPr lang="sk-SK" b="1" dirty="0" smtClean="0">
              <a:solidFill>
                <a:srgbClr val="000099"/>
              </a:solidFill>
            </a:endParaRPr>
          </a:p>
          <a:p>
            <a:r>
              <a:rPr lang="sk-SK" b="1" dirty="0" smtClean="0">
                <a:solidFill>
                  <a:srgbClr val="000099"/>
                </a:solidFill>
              </a:rPr>
              <a:t>10-mesačné </a:t>
            </a:r>
            <a:r>
              <a:rPr lang="sk-SK" b="1" dirty="0">
                <a:solidFill>
                  <a:srgbClr val="000099"/>
                </a:solidFill>
              </a:rPr>
              <a:t>hosťovanie na našej </a:t>
            </a:r>
            <a:r>
              <a:rPr lang="sk-SK" b="1" dirty="0" smtClean="0">
                <a:solidFill>
                  <a:srgbClr val="000099"/>
                </a:solidFill>
              </a:rPr>
              <a:t>škole</a:t>
            </a:r>
            <a:endParaRPr lang="sk-SK" b="1" dirty="0">
              <a:solidFill>
                <a:srgbClr val="000099"/>
              </a:solidFill>
            </a:endParaRPr>
          </a:p>
          <a:p>
            <a:r>
              <a:rPr lang="sk-SK" b="1" dirty="0" err="1">
                <a:solidFill>
                  <a:srgbClr val="000099"/>
                </a:solidFill>
              </a:rPr>
              <a:t>Fulbrightova</a:t>
            </a:r>
            <a:r>
              <a:rPr lang="sk-SK" b="1" dirty="0">
                <a:solidFill>
                  <a:srgbClr val="000099"/>
                </a:solidFill>
              </a:rPr>
              <a:t> komisia  /SR – USA/</a:t>
            </a:r>
          </a:p>
          <a:p>
            <a:r>
              <a:rPr lang="sk-SK" b="1" dirty="0">
                <a:solidFill>
                  <a:srgbClr val="000099"/>
                </a:solidFill>
              </a:rPr>
              <a:t>september 2021</a:t>
            </a:r>
          </a:p>
          <a:p>
            <a:r>
              <a:rPr lang="sk-SK" b="1" dirty="0">
                <a:solidFill>
                  <a:srgbClr val="000099"/>
                </a:solidFill>
              </a:rPr>
              <a:t>výučba </a:t>
            </a:r>
            <a:r>
              <a:rPr lang="sk-SK" b="1" u="sng" dirty="0">
                <a:solidFill>
                  <a:srgbClr val="000099"/>
                </a:solidFill>
              </a:rPr>
              <a:t>anglického</a:t>
            </a:r>
            <a:r>
              <a:rPr lang="sk-SK" b="1" dirty="0">
                <a:solidFill>
                  <a:srgbClr val="000099"/>
                </a:solidFill>
              </a:rPr>
              <a:t> jazyka</a:t>
            </a:r>
          </a:p>
          <a:p>
            <a:pPr marL="64008" indent="0">
              <a:buNone/>
            </a:pPr>
            <a:endParaRPr lang="sk-SK" dirty="0" smtClean="0"/>
          </a:p>
          <a:p>
            <a:pPr marL="64008" indent="0">
              <a:buNone/>
            </a:pPr>
            <a:r>
              <a:rPr lang="sk-SK" b="1" dirty="0" smtClean="0"/>
              <a:t>LEKTORKA z Nemecka </a:t>
            </a:r>
          </a:p>
          <a:p>
            <a:pPr>
              <a:buFont typeface="Courier New" pitchFamily="49" charset="0"/>
              <a:buChar char="o"/>
            </a:pPr>
            <a:r>
              <a:rPr lang="sk-SK" b="1" dirty="0">
                <a:solidFill>
                  <a:srgbClr val="000099"/>
                </a:solidFill>
              </a:rPr>
              <a:t>výučba </a:t>
            </a:r>
            <a:r>
              <a:rPr lang="sk-SK" b="1" u="sng" dirty="0" smtClean="0">
                <a:solidFill>
                  <a:srgbClr val="000099"/>
                </a:solidFill>
              </a:rPr>
              <a:t>nemeckého</a:t>
            </a:r>
            <a:r>
              <a:rPr lang="sk-SK" b="1" dirty="0" smtClean="0">
                <a:solidFill>
                  <a:srgbClr val="000099"/>
                </a:solidFill>
              </a:rPr>
              <a:t> </a:t>
            </a:r>
            <a:r>
              <a:rPr lang="sk-SK" b="1" dirty="0">
                <a:solidFill>
                  <a:srgbClr val="000099"/>
                </a:solidFill>
              </a:rPr>
              <a:t>jazyka</a:t>
            </a:r>
          </a:p>
          <a:p>
            <a:pPr>
              <a:buFont typeface="Courier New" pitchFamily="49" charset="0"/>
              <a:buChar char="o"/>
            </a:pP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2860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61147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09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260648"/>
            <a:ext cx="8062912" cy="86409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k-SK" sz="4000" b="1" dirty="0" smtClean="0"/>
              <a:t>Projektová činnosť</a:t>
            </a:r>
            <a:endParaRPr lang="sk-SK" sz="4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786082" cy="17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4139952" y="1268760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Zelená škola – člen projektu </a:t>
            </a:r>
            <a:r>
              <a:rPr lang="sk-SK" dirty="0" err="1" smtClean="0">
                <a:solidFill>
                  <a:srgbClr val="000066"/>
                </a:solidFill>
              </a:rPr>
              <a:t>Eco</a:t>
            </a:r>
            <a:r>
              <a:rPr lang="sk-SK" dirty="0" smtClean="0">
                <a:solidFill>
                  <a:srgbClr val="000066"/>
                </a:solidFill>
              </a:rPr>
              <a:t> </a:t>
            </a:r>
            <a:r>
              <a:rPr lang="sk-SK" dirty="0" err="1" smtClean="0">
                <a:solidFill>
                  <a:srgbClr val="000066"/>
                </a:solidFill>
              </a:rPr>
              <a:t>Schools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99632"/>
            <a:ext cx="1800200" cy="176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11011"/>
            <a:ext cx="1800200" cy="119467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71331"/>
            <a:ext cx="1710716" cy="1334359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3877451" y="3347609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EEBG – Európska podnikateľská hra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err="1" smtClean="0">
                <a:solidFill>
                  <a:srgbClr val="000066"/>
                </a:solidFill>
              </a:rPr>
              <a:t>eTwinning</a:t>
            </a:r>
            <a:r>
              <a:rPr lang="sk-SK" dirty="0" smtClean="0">
                <a:solidFill>
                  <a:srgbClr val="000066"/>
                </a:solidFill>
              </a:rPr>
              <a:t> – partnerstvo krajín</a:t>
            </a:r>
            <a:endParaRPr lang="sk-SK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9610"/>
            <a:ext cx="2512690" cy="711558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6" y="5085184"/>
            <a:ext cx="2221086" cy="936104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2699792" y="4712127"/>
            <a:ext cx="5007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Záložka do knihy spája slovenské školy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Vráťme knihy do škôl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Vráťme šport do škôl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Projekty ŽŠR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>
                <a:solidFill>
                  <a:srgbClr val="000066"/>
                </a:solidFill>
              </a:rPr>
              <a:t>Škola bez tabaku, alkoholu a drog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err="1" smtClean="0">
                <a:solidFill>
                  <a:srgbClr val="000066"/>
                </a:solidFill>
              </a:rPr>
              <a:t>Enviroprojekty</a:t>
            </a:r>
            <a:r>
              <a:rPr lang="sk-SK" dirty="0" smtClean="0">
                <a:solidFill>
                  <a:srgbClr val="000066"/>
                </a:solidFill>
              </a:rPr>
              <a:t>......</a:t>
            </a:r>
            <a:endParaRPr lang="sk-SK" dirty="0">
              <a:solidFill>
                <a:srgbClr val="000066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260648"/>
            <a:ext cx="567144" cy="4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22" name="Picture 2" descr="C:\Users\užívateľ\Desktop\2021enviro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8092"/>
            <a:ext cx="3748785" cy="17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žívateľ\Desktop\2021clil_skol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40" y="4368266"/>
            <a:ext cx="1779960" cy="24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3950</TotalTime>
  <Words>442</Words>
  <Application>Microsoft Office PowerPoint</Application>
  <PresentationFormat>Prezentácia na obrazovke (4:3)</PresentationFormat>
  <Paragraphs>118</Paragraphs>
  <Slides>18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Nadšenie</vt:lpstr>
      <vt:lpstr>Obchodná akadémia Dušana Metoda Janotu  Čadca</vt:lpstr>
      <vt:lpstr>Zameranie       a cieľ štúdia</vt:lpstr>
      <vt:lpstr>Študijné odbory</vt:lpstr>
      <vt:lpstr>Doklad o dosiahnutom vzdelaní</vt:lpstr>
      <vt:lpstr>Predmety</vt:lpstr>
      <vt:lpstr>CERTIFIKÁT ZNAČKY KVALITY</vt:lpstr>
      <vt:lpstr>Úspechy školy</vt:lpstr>
      <vt:lpstr>Lektori na škole</vt:lpstr>
      <vt:lpstr>Projektová činnosť</vt:lpstr>
      <vt:lpstr>Súťaže</vt:lpstr>
      <vt:lpstr>Exkurzie</vt:lpstr>
      <vt:lpstr>Zahraničné stáže žiakov</vt:lpstr>
      <vt:lpstr>Týždeň s lektormi z Veľkej Británie (Talk - Talk)</vt:lpstr>
      <vt:lpstr>Stravovanie v ŠJ </vt:lpstr>
      <vt:lpstr>Žiacka školská rada</vt:lpstr>
      <vt:lpstr>Charitatívne aktivity</vt:lpstr>
      <vt:lpstr>Ukončenie štúdia - stužková</vt:lpstr>
      <vt:lpstr>       Ďakujeme za   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Obchodná akadémia Dušana Metoda Janotu  Čadca</dc:title>
  <dc:creator>admin</dc:creator>
  <cp:lastModifiedBy>lenovo_ntb</cp:lastModifiedBy>
  <cp:revision>202</cp:revision>
  <dcterms:created xsi:type="dcterms:W3CDTF">2014-10-18T08:21:01Z</dcterms:created>
  <dcterms:modified xsi:type="dcterms:W3CDTF">2021-11-05T08:16:26Z</dcterms:modified>
</cp:coreProperties>
</file>